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57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/>
    <p:restoredTop sz="96327"/>
  </p:normalViewPr>
  <p:slideViewPr>
    <p:cSldViewPr snapToGrid="0">
      <p:cViewPr>
        <p:scale>
          <a:sx n="120" d="100"/>
          <a:sy n="120" d="100"/>
        </p:scale>
        <p:origin x="126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elapsus.it/2010/07/le-scommesse-perdute-di-hawking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Westminster_Abbey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3.jp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seudociencia.miraheze.org/wiki/Charles_Darwin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secretosdelfuturo.blogspot.com/2018/03/adios-uno-de-los-grande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.com/15923-stephen-hawking.html" TargetMode="External"/><Relationship Id="rId7" Type="http://schemas.openxmlformats.org/officeDocument/2006/relationships/hyperlink" Target="https://iep.utm.edu/darwin/" TargetMode="External"/><Relationship Id="rId2" Type="http://schemas.openxmlformats.org/officeDocument/2006/relationships/hyperlink" Target="https://www.biography.com/scientists/stephen-hawk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itannica.com/biography/Charles-Darwin" TargetMode="External"/><Relationship Id="rId5" Type="http://schemas.openxmlformats.org/officeDocument/2006/relationships/hyperlink" Target="https://www.iop.org/physics-community/obituaries/stephen-hawking#gref" TargetMode="External"/><Relationship Id="rId4" Type="http://schemas.openxmlformats.org/officeDocument/2006/relationships/hyperlink" Target="https://www.hawking.org.uk/biograph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Black_hole_-_Messier_87_crop_max_res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es.wikipedia.org/wiki/Archivo:Charles_Robert_Darwin_by_John_Collier.jpg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lse.ac.uk/politicsandpolicy/british-political-identity-and-iraq-how-we-think-of-ourselves-shapes-where-and-when-we-fight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Cambridg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thebraganza.blogspot.com/2018/03/o-adeus-stpehen-hawking-o-homem-qu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cam.ac.uk/news/the-royal-society-announces-election-of-new-fellows-201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ue shirt&#10;&#10;Description automatically generated">
            <a:extLst>
              <a:ext uri="{FF2B5EF4-FFF2-40B4-BE49-F238E27FC236}">
                <a16:creationId xmlns:a16="http://schemas.microsoft.com/office/drawing/2014/main" id="{5CA9FA2C-4385-8B06-C142-7BB6B7F596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157" r="3159" b="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D380C-8D6E-937B-85CD-4E1D4A4B2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135" y="1964267"/>
            <a:ext cx="3254990" cy="24214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Stephen Hawking: </a:t>
            </a:r>
            <a:br>
              <a:rPr lang="en-US" sz="4100"/>
            </a:br>
            <a:r>
              <a:rPr lang="en-US" sz="4100"/>
              <a:t>a Modern Darwin?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20AE6-86DB-FEFD-9F59-D27AD9C1B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135" y="4385732"/>
            <a:ext cx="3254990" cy="1405467"/>
          </a:xfrm>
        </p:spPr>
        <p:txBody>
          <a:bodyPr>
            <a:normAutofit/>
          </a:bodyPr>
          <a:lstStyle/>
          <a:p>
            <a:r>
              <a:rPr lang="en-US" dirty="0" err="1"/>
              <a:t>HaiTian</a:t>
            </a:r>
            <a:r>
              <a:rPr lang="en-US" dirty="0"/>
              <a:t> Wu</a:t>
            </a:r>
          </a:p>
          <a:p>
            <a:r>
              <a:rPr lang="en-US" dirty="0"/>
              <a:t>BIOL 0190P</a:t>
            </a:r>
          </a:p>
          <a:p>
            <a:r>
              <a:rPr lang="en-US" dirty="0"/>
              <a:t>Fall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E5DEC-E0CA-D77D-DD9C-561736D3D472}"/>
              </a:ext>
            </a:extLst>
          </p:cNvPr>
          <p:cNvSpPr txBox="1"/>
          <p:nvPr/>
        </p:nvSpPr>
        <p:spPr>
          <a:xfrm>
            <a:off x="5093617" y="6658920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elapsus.it/2010/07/le-scommesse-perdute-di-hawking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2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8968-2EAD-D5AC-E372-49A3F606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Death and Burial</a:t>
            </a:r>
          </a:p>
        </p:txBody>
      </p:sp>
      <p:pic>
        <p:nvPicPr>
          <p:cNvPr id="5" name="Picture 4" descr="A large white building with tall towers with Westminster Abbey in the background&#10;&#10;Description automatically generated">
            <a:extLst>
              <a:ext uri="{FF2B5EF4-FFF2-40B4-BE49-F238E27FC236}">
                <a16:creationId xmlns:a16="http://schemas.microsoft.com/office/drawing/2014/main" id="{F8B35245-C47E-D564-05E0-D50B2EC3F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625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199D2-3786-A793-63AA-921CBC2A2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Hawking died at 76 due to ALS at his home in Cambridge.</a:t>
            </a:r>
          </a:p>
          <a:p>
            <a:r>
              <a:rPr lang="en-US" dirty="0"/>
              <a:t>He is buried in Westminster Abbey, next to scientific giants such as Sir Isaac Newton and </a:t>
            </a:r>
            <a:r>
              <a:rPr lang="en-US" i="1" dirty="0"/>
              <a:t>Charles Darwin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B05EF-116A-7484-17AF-9A9CD927BAA3}"/>
              </a:ext>
            </a:extLst>
          </p:cNvPr>
          <p:cNvSpPr txBox="1"/>
          <p:nvPr/>
        </p:nvSpPr>
        <p:spPr>
          <a:xfrm>
            <a:off x="3788958" y="665892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Westminster_Abb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8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69DE-0211-6EFE-DF16-9BF61225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2AE3-4C18-1676-B29B-803B8FBA7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r>
              <a:rPr lang="en-US" dirty="0"/>
              <a:t>Both Darwin and Hawking where monumental figures in their fields and on society in general, though in different ways</a:t>
            </a:r>
          </a:p>
          <a:p>
            <a:r>
              <a:rPr lang="en-US" dirty="0"/>
              <a:t>Both were driven in their work for a desire for understanding, but with different approaches</a:t>
            </a:r>
          </a:p>
          <a:p>
            <a:r>
              <a:rPr lang="en-US" dirty="0"/>
              <a:t>Both were willing to ask questions and challenge conventional ideas</a:t>
            </a:r>
          </a:p>
          <a:p>
            <a:r>
              <a:rPr lang="en-US" dirty="0"/>
              <a:t>Both were very involved with other prominent scientific figures in their fields</a:t>
            </a:r>
          </a:p>
          <a:p>
            <a:r>
              <a:rPr lang="en-US" dirty="0"/>
              <a:t>Both had similar aspects in their perspectives on religion</a:t>
            </a:r>
          </a:p>
        </p:txBody>
      </p:sp>
      <p:pic>
        <p:nvPicPr>
          <p:cNvPr id="5" name="Picture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E07D4BE-6105-4C2E-0872-9786F8C24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188" r="15439" b="1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5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erson with a long beard&#10;&#10;Description automatically generated">
            <a:extLst>
              <a:ext uri="{FF2B5EF4-FFF2-40B4-BE49-F238E27FC236}">
                <a16:creationId xmlns:a16="http://schemas.microsoft.com/office/drawing/2014/main" id="{C151F8CB-4A27-267B-51D3-63AB29B0BF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3687" b="21687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D2621-D2E4-D0B3-CAE3-C7FA145ACAFF}"/>
              </a:ext>
            </a:extLst>
          </p:cNvPr>
          <p:cNvSpPr txBox="1"/>
          <p:nvPr/>
        </p:nvSpPr>
        <p:spPr>
          <a:xfrm>
            <a:off x="10005184" y="6870700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secretosdelfuturo.blogspot.com/2018/03/adios-uno-de-los-grand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A22F1-F4A9-E9C6-0178-0068BA412E06}"/>
              </a:ext>
            </a:extLst>
          </p:cNvPr>
          <p:cNvSpPr txBox="1"/>
          <p:nvPr/>
        </p:nvSpPr>
        <p:spPr>
          <a:xfrm>
            <a:off x="7685442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s://pseudociencia.miraheze.org/wiki/Charles_Darw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53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66B5-0154-D7F0-D0F7-07F293E42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481C-909A-C05A-FB8E-24F8D0FC9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https://www.biography.com/scientists/stephen-hawking</a:t>
            </a:r>
            <a:endParaRPr lang="en-US" dirty="0"/>
          </a:p>
          <a:p>
            <a:r>
              <a:rPr lang="en-US" dirty="0">
                <a:hlinkClick r:id="rId3"/>
              </a:rPr>
              <a:t>https://www.space.com/15923-stephen-hawking.html</a:t>
            </a:r>
            <a:endParaRPr lang="en-US" dirty="0"/>
          </a:p>
          <a:p>
            <a:r>
              <a:rPr lang="en-US" dirty="0">
                <a:hlinkClick r:id="rId4"/>
              </a:rPr>
              <a:t>https://www.hawking.org.uk/biography</a:t>
            </a:r>
            <a:endParaRPr lang="en-US" dirty="0"/>
          </a:p>
          <a:p>
            <a:r>
              <a:rPr lang="en-US" dirty="0">
                <a:hlinkClick r:id="rId5"/>
              </a:rPr>
              <a:t>https://www.iop.org/physics-community/obituaries/stephen-hawking#gref</a:t>
            </a:r>
            <a:endParaRPr lang="en-US" dirty="0"/>
          </a:p>
          <a:p>
            <a:r>
              <a:rPr lang="en-US" dirty="0">
                <a:hlinkClick r:id="rId6"/>
              </a:rPr>
              <a:t>https://www.britannica.com/biography/Charles-Darwin</a:t>
            </a:r>
            <a:endParaRPr lang="en-US" dirty="0"/>
          </a:p>
          <a:p>
            <a:r>
              <a:rPr lang="en-US" dirty="0">
                <a:hlinkClick r:id="rId7"/>
              </a:rPr>
              <a:t>https://iep.utm.edu/darwin/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9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2E6B8-D8AC-9FBA-51C1-B8C1DFD1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Who was Stephen Hawking?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4D701-6FC4-BB7E-90CE-6E98B873D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/>
              <a:t>Stephen Hawking was a British </a:t>
            </a:r>
            <a:r>
              <a:rPr lang="en-US" b="1" dirty="0"/>
              <a:t>theoretical physicist </a:t>
            </a:r>
            <a:r>
              <a:rPr lang="en-US" dirty="0"/>
              <a:t>and </a:t>
            </a:r>
            <a:r>
              <a:rPr lang="en-US" b="1" dirty="0"/>
              <a:t>cosmologist</a:t>
            </a:r>
            <a:r>
              <a:rPr lang="en-US" dirty="0"/>
              <a:t> as well as an </a:t>
            </a:r>
            <a:r>
              <a:rPr lang="en-US" b="1" dirty="0"/>
              <a:t>author</a:t>
            </a:r>
          </a:p>
          <a:p>
            <a:r>
              <a:rPr lang="en-US" dirty="0"/>
              <a:t>His scientific contributions include investigating the </a:t>
            </a:r>
            <a:r>
              <a:rPr lang="en-US" b="1" dirty="0"/>
              <a:t>origin of the universe</a:t>
            </a:r>
            <a:r>
              <a:rPr lang="en-US" dirty="0"/>
              <a:t> and major advancements in the theory of </a:t>
            </a:r>
            <a:r>
              <a:rPr lang="en-US" b="1" dirty="0"/>
              <a:t>black holes</a:t>
            </a:r>
            <a:r>
              <a:rPr lang="en-US" dirty="0"/>
              <a:t>, including </a:t>
            </a:r>
            <a:r>
              <a:rPr lang="en-US" b="1" dirty="0"/>
              <a:t>Hawking radiation</a:t>
            </a:r>
          </a:p>
          <a:p>
            <a:r>
              <a:rPr lang="en-US" dirty="0"/>
              <a:t>He was also the author of various popular science books, such as </a:t>
            </a:r>
            <a:r>
              <a:rPr lang="en-US" i="1" dirty="0"/>
              <a:t>“A Brief History of Time”</a:t>
            </a:r>
          </a:p>
        </p:txBody>
      </p:sp>
      <p:pic>
        <p:nvPicPr>
          <p:cNvPr id="5" name="Picture 4" descr="A bright light in the dark&#10;&#10;Description automatically generated">
            <a:extLst>
              <a:ext uri="{FF2B5EF4-FFF2-40B4-BE49-F238E27FC236}">
                <a16:creationId xmlns:a16="http://schemas.microsoft.com/office/drawing/2014/main" id="{80BA37DE-2142-383A-D728-DD956D726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610" r="2" b="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6B69D-C39D-9A76-F425-CA6A87877555}"/>
              </a:ext>
            </a:extLst>
          </p:cNvPr>
          <p:cNvSpPr txBox="1"/>
          <p:nvPr/>
        </p:nvSpPr>
        <p:spPr>
          <a:xfrm>
            <a:off x="9338858" y="5689467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File:Black_hole_-_Messier_87_crop_max_res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1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A person with a long beard holding a hat&#10;&#10;Description automatically generated">
            <a:extLst>
              <a:ext uri="{FF2B5EF4-FFF2-40B4-BE49-F238E27FC236}">
                <a16:creationId xmlns:a16="http://schemas.microsoft.com/office/drawing/2014/main" id="{AFC68197-D2CB-5B15-586A-DCEEA7DE1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2" b="13658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057E50-1D91-4453-BBA0-DD604B5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AD989-15D7-6E52-6419-0E327068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Comparison to Darwin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F2D5C-E035-F664-B0D9-FAE9C7941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297" y="4385732"/>
            <a:ext cx="4729828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How was Stephen Hawking similar to Charles Darwin?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DB221-51DB-7AFA-CC9E-38A881ACCA19}"/>
              </a:ext>
            </a:extLst>
          </p:cNvPr>
          <p:cNvSpPr txBox="1"/>
          <p:nvPr/>
        </p:nvSpPr>
        <p:spPr>
          <a:xfrm>
            <a:off x="3788958" y="665892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es.wikipedia.org/wiki/Archivo:Charles_Robert_Darwin_by_John_Collie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9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48DC4-AB63-821C-B2FE-7BEE6DA5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Early Life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4D67-F165-E792-B3EE-41EF76646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Hawking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26C7C-D769-B031-93C7-A168E472B4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Born in 1942 in Oxford, England</a:t>
            </a:r>
          </a:p>
          <a:p>
            <a:r>
              <a:rPr lang="en-US" dirty="0"/>
              <a:t>Eldest of 4 children</a:t>
            </a:r>
          </a:p>
          <a:p>
            <a:r>
              <a:rPr lang="en-US" dirty="0"/>
              <a:t>Father: Dr. Frank Hawking, Oxford graduate and medical researcher</a:t>
            </a:r>
          </a:p>
          <a:p>
            <a:r>
              <a:rPr lang="en-US" dirty="0"/>
              <a:t>Mother: Isobel Hawking, Oxford graduate</a:t>
            </a:r>
          </a:p>
          <a:p>
            <a:r>
              <a:rPr lang="en-US" dirty="0"/>
              <a:t>Found wonder at the sky and universe</a:t>
            </a:r>
          </a:p>
          <a:p>
            <a:r>
              <a:rPr lang="en-US" dirty="0"/>
              <a:t>Did not appear exceptional in school before college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70FD06-118E-479F-BE8E-AC6EF5F5F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Darwin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BB7D9-CA7F-6B90-8051-422A114B87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Born in 1809 in Shrewsbury, England</a:t>
            </a:r>
          </a:p>
          <a:p>
            <a:r>
              <a:rPr lang="en-US" dirty="0"/>
              <a:t>Second son, 5 siblings</a:t>
            </a:r>
          </a:p>
          <a:p>
            <a:r>
              <a:rPr lang="en-US" dirty="0"/>
              <a:t>Father was a physician trained at Edinburgh University</a:t>
            </a:r>
          </a:p>
          <a:p>
            <a:r>
              <a:rPr lang="en-US" dirty="0"/>
              <a:t>Dabbled in chemistry as a child</a:t>
            </a:r>
          </a:p>
          <a:p>
            <a:r>
              <a:rPr lang="en-US" dirty="0"/>
              <a:t>Did not enjoy learning classics at the Anglican Shrewsbury School</a:t>
            </a:r>
          </a:p>
          <a:p>
            <a:endParaRPr lang="en-US" dirty="0"/>
          </a:p>
        </p:txBody>
      </p:sp>
      <p:pic>
        <p:nvPicPr>
          <p:cNvPr id="13" name="Picture 12" descr="A close-up of a flag&#10;&#10;Description automatically generated">
            <a:extLst>
              <a:ext uri="{FF2B5EF4-FFF2-40B4-BE49-F238E27FC236}">
                <a16:creationId xmlns:a16="http://schemas.microsoft.com/office/drawing/2014/main" id="{F3665225-51A9-7B2D-9AA9-75BBFFE5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31988" y="251838"/>
            <a:ext cx="3100841" cy="1907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48700C-C293-CCEA-2157-7DB84053A5CD}"/>
              </a:ext>
            </a:extLst>
          </p:cNvPr>
          <p:cNvSpPr txBox="1"/>
          <p:nvPr/>
        </p:nvSpPr>
        <p:spPr>
          <a:xfrm>
            <a:off x="7630402" y="2066103"/>
            <a:ext cx="31868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blogs.lse.ac.uk/politicsandpolicy/british-political-identity-and-iraq-how-we-think-of-ourselves-shapes-where-and-when-we-fight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4096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FE24DB-F0BD-BA7C-B87A-B2731736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" name="Picture 9" descr="A long shot of a boat with Burghley House in the background&#10;&#10;Description automatically generated">
            <a:extLst>
              <a:ext uri="{FF2B5EF4-FFF2-40B4-BE49-F238E27FC236}">
                <a16:creationId xmlns:a16="http://schemas.microsoft.com/office/drawing/2014/main" id="{0BE7FFCD-3595-F3FC-FE6D-CA7457AAB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464" y="1927806"/>
            <a:ext cx="3997362" cy="299802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5FDB7E-7A22-FAAC-FD97-9968C1E1F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 lvl="1"/>
            <a:r>
              <a:rPr lang="en-US"/>
              <a:t>Both studied at Cambridge:</a:t>
            </a:r>
          </a:p>
          <a:p>
            <a:pPr lvl="2"/>
            <a:r>
              <a:rPr lang="en-US"/>
              <a:t>Darwin switched to Christ’s College in Cambridge from studying medicine at Edinburgh, earning a Bachelor of Art’s degree</a:t>
            </a:r>
          </a:p>
          <a:p>
            <a:pPr lvl="2"/>
            <a:r>
              <a:rPr lang="en-US"/>
              <a:t>Hawking studied physics (natural sciences) and University College, Oxford, earning first class degree</a:t>
            </a:r>
          </a:p>
          <a:p>
            <a:pPr lvl="2"/>
            <a:r>
              <a:rPr lang="en-US"/>
              <a:t>Hawking then went to Trinity Hall at Cambridge University to earn a Ph.D. in cosmology</a:t>
            </a:r>
          </a:p>
          <a:p>
            <a:pPr lvl="1"/>
            <a:r>
              <a:rPr lang="en-US"/>
              <a:t>Neither dedicated too much time to their studies in college:</a:t>
            </a:r>
          </a:p>
          <a:p>
            <a:pPr lvl="2"/>
            <a:r>
              <a:rPr lang="en-US"/>
              <a:t>Hawking averaged 1 hour per day of school-related studies at Oxford, but he was still successful at his exams</a:t>
            </a:r>
          </a:p>
          <a:p>
            <a:pPr lvl="2"/>
            <a:endParaRPr lang="en-US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3BDE61-C6B0-CB8C-7B66-F4EB8E055AFB}"/>
              </a:ext>
            </a:extLst>
          </p:cNvPr>
          <p:cNvSpPr txBox="1"/>
          <p:nvPr/>
        </p:nvSpPr>
        <p:spPr>
          <a:xfrm>
            <a:off x="2333784" y="4725772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Cambrid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6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F3DA6-84DB-2BFC-62AD-4346EEBD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Intellectual Influences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D7F4-B0F6-D2F6-CDD6-A68637FB2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Darwin was influenced by various mentors/figures: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Grant at Edinburgh – invertebrates and origins of creatures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Henslow</a:t>
            </a:r>
            <a:r>
              <a:rPr lang="en-US" dirty="0"/>
              <a:t> at Cambridge – botany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Sedgewick at Cambridge – geology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Lyell – geography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Malthus – competition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HMS Beagle – while not a person, Darwin’s experiences traveling enormously influenced his ideas on geography and species</a:t>
            </a:r>
          </a:p>
          <a:p>
            <a:pPr>
              <a:lnSpc>
                <a:spcPct val="90000"/>
              </a:lnSpc>
            </a:pPr>
            <a:r>
              <a:rPr lang="en-US" dirty="0"/>
              <a:t>Hawking: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Doctoral training at Cambridge under cosmologist Dennis </a:t>
            </a:r>
            <a:r>
              <a:rPr lang="en-US" dirty="0" err="1"/>
              <a:t>Sciama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Roger Penrose – met at Cambridge, singularities, Einstein’s general relativity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Remained at Cambridge as a research fellow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5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673F-D592-1739-E41D-C12F6D03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Health</a:t>
            </a:r>
          </a:p>
        </p:txBody>
      </p:sp>
      <p:pic>
        <p:nvPicPr>
          <p:cNvPr id="5" name="Picture 4" descr="A person in a wheelchair&#10;&#10;Description automatically generated">
            <a:extLst>
              <a:ext uri="{FF2B5EF4-FFF2-40B4-BE49-F238E27FC236}">
                <a16:creationId xmlns:a16="http://schemas.microsoft.com/office/drawing/2014/main" id="{59B68042-FCB1-F2B3-EA29-E885C857E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913" r="2241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4EC51-7197-BA95-2DCE-050C17802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Both Darwin and Hawking struggled with physics health:</a:t>
            </a:r>
          </a:p>
          <a:p>
            <a:pPr lvl="1">
              <a:lnSpc>
                <a:spcPct val="90000"/>
              </a:lnSpc>
            </a:pPr>
            <a:r>
              <a:rPr lang="en-US"/>
              <a:t>Darwin had a mysterious illness that severely limited his ability to work</a:t>
            </a:r>
          </a:p>
          <a:p>
            <a:pPr lvl="1">
              <a:lnSpc>
                <a:spcPct val="90000"/>
              </a:lnSpc>
            </a:pPr>
            <a:r>
              <a:rPr lang="en-US"/>
              <a:t>Hawking was diagnosed with amyotrophic lateral sclerosis (ALS) at age 21. He was not expected to survive past another 2 years. He did survive, but he would later be confined to a wheelchair and lost his voice.</a:t>
            </a:r>
          </a:p>
          <a:p>
            <a:pPr lvl="1">
              <a:lnSpc>
                <a:spcPct val="90000"/>
              </a:lnSpc>
            </a:pPr>
            <a:r>
              <a:rPr lang="en-US"/>
              <a:t>Hawking’s diseases motivated him to dedicate himself to his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3BDC0-4E59-F679-AAAC-A1B37AEA2392}"/>
              </a:ext>
            </a:extLst>
          </p:cNvPr>
          <p:cNvSpPr txBox="1"/>
          <p:nvPr/>
        </p:nvSpPr>
        <p:spPr>
          <a:xfrm>
            <a:off x="5245902" y="665892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thebraganza.blogspot.com/2018/03/o-adeus-stpehen-hawking-o-homem-qu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1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uilding with columns and a gate&#10;&#10;Description automatically generated">
            <a:extLst>
              <a:ext uri="{FF2B5EF4-FFF2-40B4-BE49-F238E27FC236}">
                <a16:creationId xmlns:a16="http://schemas.microsoft.com/office/drawing/2014/main" id="{F034BC44-FD54-E697-B921-1624159EF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27" r="10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E20F8-074D-4B3B-AE66-7BBD6F1CB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8A5C37-E0A9-462D-BC65-C14D9025F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62026" y="607814"/>
            <a:ext cx="10264775" cy="5640586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3EE4A-8D8F-4E5C-0234-ED7F9F35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0"/>
            <a:ext cx="9437159" cy="12784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Recognition, Awards, and Honors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084A-660C-68B5-A918-58A0F927D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142067"/>
            <a:ext cx="9437159" cy="3725333"/>
          </a:xfrm>
        </p:spPr>
        <p:txBody>
          <a:bodyPr>
            <a:normAutofit/>
          </a:bodyPr>
          <a:lstStyle/>
          <a:p>
            <a:r>
              <a:rPr lang="en-US" dirty="0"/>
              <a:t>Darwin: Royal Medal (1852, for barnacles), Copley Medal (1864), Royal Society Fellow</a:t>
            </a:r>
          </a:p>
          <a:p>
            <a:pPr lvl="1"/>
            <a:r>
              <a:rPr lang="en-US" dirty="0"/>
              <a:t>“On the Origin of Species”: Natural selection, mixed reception</a:t>
            </a:r>
          </a:p>
          <a:p>
            <a:pPr lvl="1"/>
            <a:r>
              <a:rPr lang="en-US" dirty="0"/>
              <a:t>Mostly a private figure</a:t>
            </a:r>
          </a:p>
          <a:p>
            <a:r>
              <a:rPr lang="en-US" dirty="0"/>
              <a:t>Hawking: </a:t>
            </a:r>
            <a:r>
              <a:rPr lang="en-US" dirty="0" err="1"/>
              <a:t>Lucasian</a:t>
            </a:r>
            <a:r>
              <a:rPr lang="en-US" dirty="0"/>
              <a:t> Professor of Mathematics at Cambridge, Royal Society Fellow, Copley Medal (2006), Presidential Medal of Freedom (2009), Commander of the British Empire (1982), …</a:t>
            </a:r>
          </a:p>
          <a:p>
            <a:pPr lvl="1"/>
            <a:r>
              <a:rPr lang="en-US" dirty="0"/>
              <a:t>“Black Hole Explosions?”: Nature publication over Hawking radiation, initially controversial and disputed, unifies general relativity with quantum theory</a:t>
            </a:r>
          </a:p>
          <a:p>
            <a:pPr lvl="1"/>
            <a:r>
              <a:rPr lang="en-US" dirty="0"/>
              <a:t>No Boundary Proposal: Big bang and early universe</a:t>
            </a:r>
          </a:p>
          <a:p>
            <a:pPr lvl="1"/>
            <a:r>
              <a:rPr lang="en-US" dirty="0"/>
              <a:t>“A Brief History of Time”: Best-selling book aimed at public audiences</a:t>
            </a:r>
          </a:p>
          <a:p>
            <a:pPr lvl="1"/>
            <a:r>
              <a:rPr lang="en-US" dirty="0"/>
              <a:t>Had a huge public appearance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6B2C9-E9EE-1F12-B2CF-1DA0D70E69EB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cam.ac.uk/news/the-royal-society-announces-election-of-new-fellows-20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3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rise as seen from the outer space">
            <a:extLst>
              <a:ext uri="{FF2B5EF4-FFF2-40B4-BE49-F238E27FC236}">
                <a16:creationId xmlns:a16="http://schemas.microsoft.com/office/drawing/2014/main" id="{340B0B5F-423D-9EB7-B729-08DD21E9D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BAFA5-9CF2-74CE-6B42-6A264510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Religion and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F261-FC84-4716-BA01-EFFD0D6FC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Darwin: claimed to be agnostic, loss of faith in Christianity</a:t>
            </a:r>
          </a:p>
          <a:p>
            <a:r>
              <a:rPr lang="en-US" dirty="0"/>
              <a:t>Hawking: Did not believe in the necessity of God in creating the universe, atheist.</a:t>
            </a:r>
          </a:p>
          <a:p>
            <a:r>
              <a:rPr lang="en-US" dirty="0"/>
              <a:t>Both believed in the laws of science rather than a reliance on God to explain phenomena</a:t>
            </a:r>
          </a:p>
          <a:p>
            <a:pPr lvl="1"/>
            <a:r>
              <a:rPr lang="en-US" dirty="0"/>
              <a:t>“We could call order by the name of God, but it would be an impersonal God.” (Hawking)</a:t>
            </a:r>
          </a:p>
          <a:p>
            <a:r>
              <a:rPr lang="en-US" dirty="0"/>
              <a:t>Search for understanding/origins:</a:t>
            </a:r>
          </a:p>
          <a:p>
            <a:pPr lvl="1"/>
            <a:r>
              <a:rPr lang="en-US" dirty="0"/>
              <a:t>“My goal is simple. It is a complete understanding of the universe, why it is as it is and why it exists at all.” (Hawking)</a:t>
            </a:r>
          </a:p>
        </p:txBody>
      </p:sp>
    </p:spTree>
    <p:extLst>
      <p:ext uri="{BB962C8B-B14F-4D97-AF65-F5344CB8AC3E}">
        <p14:creationId xmlns:p14="http://schemas.microsoft.com/office/powerpoint/2010/main" val="34654375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1567</TotalTime>
  <Words>932</Words>
  <Application>Microsoft Macintosh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Stephen Hawking:  a Modern Darwin?</vt:lpstr>
      <vt:lpstr>Who was Stephen Hawking?</vt:lpstr>
      <vt:lpstr>Comparison to Darwin</vt:lpstr>
      <vt:lpstr>    Early Life</vt:lpstr>
      <vt:lpstr>Education</vt:lpstr>
      <vt:lpstr>Intellectual Influences</vt:lpstr>
      <vt:lpstr>Health</vt:lpstr>
      <vt:lpstr>Recognition, Awards, and Honors</vt:lpstr>
      <vt:lpstr>Religion and Philosophy</vt:lpstr>
      <vt:lpstr>Death and Burial</vt:lpstr>
      <vt:lpstr>Key Takeaways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Stephen Hawking:  a Modern Darwin?</dc:title>
  <dc:creator>Wu, HaiTian</dc:creator>
  <cp:lastModifiedBy>Wu, HT</cp:lastModifiedBy>
  <cp:revision>2</cp:revision>
  <dcterms:created xsi:type="dcterms:W3CDTF">2023-11-06T02:27:10Z</dcterms:created>
  <dcterms:modified xsi:type="dcterms:W3CDTF">2023-11-07T04:34:13Z</dcterms:modified>
</cp:coreProperties>
</file>